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2" r:id="rId7"/>
    <p:sldId id="263" r:id="rId8"/>
    <p:sldId id="264" r:id="rId9"/>
    <p:sldId id="265" r:id="rId10"/>
    <p:sldId id="261" r:id="rId11"/>
    <p:sldId id="266" r:id="rId12"/>
    <p:sldId id="267" r:id="rId13"/>
    <p:sldId id="268" r:id="rId14"/>
    <p:sldId id="269" r:id="rId15"/>
    <p:sldId id="270" r:id="rId16"/>
    <p:sldId id="271"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52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39C29B-0C5B-4017-A5E9-9CE0DB3F4B08}" type="datetimeFigureOut">
              <a:rPr lang="es-ES" smtClean="0"/>
              <a:pPr/>
              <a:t>08/10/2009</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70957-86DA-4D6A-B09C-7F2B25BEDE27}" type="slidenum">
              <a:rPr lang="es-ES" smtClean="0"/>
              <a:pPr/>
              <a:t>‹#›</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a:t>
            </a:fld>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10</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11</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13</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14</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15</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16</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2</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3</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4</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5</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6</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7</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8</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6A470957-86DA-4D6A-B09C-7F2B25BEDE27}" type="slidenum">
              <a:rPr lang="es-ES" smtClean="0"/>
              <a:pPr/>
              <a:t>9</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S"/>
          </a:p>
        </p:txBody>
      </p:sp>
      <p:sp>
        <p:nvSpPr>
          <p:cNvPr id="4" name="Date Placeholder 3"/>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Date Placeholder 6"/>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Date Placeholder 2"/>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BA69-4EB9-4387-B8A1-45858DD2E71D}" type="datetimeFigureOut">
              <a:rPr lang="es-ES" smtClean="0"/>
              <a:pPr/>
              <a:t>08/10/2009</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9EE1B620-2113-4712-B42C-A97CEFCDBDF0}" type="slidenum">
              <a:rPr lang="es-ES" smtClean="0"/>
              <a:pPr/>
              <a:t>‹#›</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1BA69-4EB9-4387-B8A1-45858DD2E71D}" type="datetimeFigureOut">
              <a:rPr lang="es-ES" smtClean="0"/>
              <a:pPr/>
              <a:t>08/10/2009</a:t>
            </a:fld>
            <a:endParaRPr lang="es-E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E1B620-2113-4712-B42C-A97CEFCDBDF0}"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Erik_Erikso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www.psicologia-online.com/ebooks/personalidad/erikson.htm" TargetMode="External"/><Relationship Id="rId5" Type="http://schemas.openxmlformats.org/officeDocument/2006/relationships/hyperlink" Target="http://207.249.10.121/wb2/eMex/eMex_Etapas_del_desarrollo_humano_de_Erik_Erikson" TargetMode="External"/><Relationship Id="rId4" Type="http://schemas.openxmlformats.org/officeDocument/2006/relationships/hyperlink" Target="http://mauve_ciel.tripod.com/biografiaspsi/id7.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images6.jpg"/>
          <p:cNvPicPr>
            <a:picLocks noChangeAspect="1"/>
          </p:cNvPicPr>
          <p:nvPr/>
        </p:nvPicPr>
        <p:blipFill>
          <a:blip r:embed="rId3"/>
          <a:stretch>
            <a:fillRect/>
          </a:stretch>
        </p:blipFill>
        <p:spPr>
          <a:xfrm>
            <a:off x="6858017" y="2714619"/>
            <a:ext cx="2285984" cy="2863253"/>
          </a:xfrm>
          <a:prstGeom prst="rect">
            <a:avLst/>
          </a:prstGeom>
        </p:spPr>
      </p:pic>
      <p:pic>
        <p:nvPicPr>
          <p:cNvPr id="14" name="Picture 13" descr="images8.jpg"/>
          <p:cNvPicPr>
            <a:picLocks noChangeAspect="1"/>
          </p:cNvPicPr>
          <p:nvPr/>
        </p:nvPicPr>
        <p:blipFill>
          <a:blip r:embed="rId4"/>
          <a:stretch>
            <a:fillRect/>
          </a:stretch>
        </p:blipFill>
        <p:spPr>
          <a:xfrm>
            <a:off x="7000892" y="4500570"/>
            <a:ext cx="2143108" cy="3114650"/>
          </a:xfrm>
          <a:prstGeom prst="rect">
            <a:avLst/>
          </a:prstGeom>
        </p:spPr>
      </p:pic>
      <p:pic>
        <p:nvPicPr>
          <p:cNvPr id="13" name="Picture 12" descr="images7.jpg"/>
          <p:cNvPicPr>
            <a:picLocks noChangeAspect="1"/>
          </p:cNvPicPr>
          <p:nvPr/>
        </p:nvPicPr>
        <p:blipFill>
          <a:blip r:embed="rId5"/>
          <a:stretch>
            <a:fillRect/>
          </a:stretch>
        </p:blipFill>
        <p:spPr>
          <a:xfrm>
            <a:off x="4500562" y="3000372"/>
            <a:ext cx="2500330" cy="3846662"/>
          </a:xfrm>
          <a:prstGeom prst="rect">
            <a:avLst/>
          </a:prstGeom>
        </p:spPr>
      </p:pic>
      <p:pic>
        <p:nvPicPr>
          <p:cNvPr id="6" name="Picture 5" descr="200px-Erik_Erikson.png"/>
          <p:cNvPicPr>
            <a:picLocks noChangeAspect="1"/>
          </p:cNvPicPr>
          <p:nvPr/>
        </p:nvPicPr>
        <p:blipFill>
          <a:blip r:embed="rId6"/>
          <a:stretch>
            <a:fillRect/>
          </a:stretch>
        </p:blipFill>
        <p:spPr>
          <a:xfrm>
            <a:off x="0" y="1"/>
            <a:ext cx="2457449" cy="3071810"/>
          </a:xfrm>
          <a:prstGeom prst="rect">
            <a:avLst/>
          </a:prstGeom>
        </p:spPr>
      </p:pic>
      <p:pic>
        <p:nvPicPr>
          <p:cNvPr id="10" name="Picture 9" descr="images4.jpg"/>
          <p:cNvPicPr>
            <a:picLocks noChangeAspect="1"/>
          </p:cNvPicPr>
          <p:nvPr/>
        </p:nvPicPr>
        <p:blipFill>
          <a:blip r:embed="rId7"/>
          <a:stretch>
            <a:fillRect/>
          </a:stretch>
        </p:blipFill>
        <p:spPr>
          <a:xfrm>
            <a:off x="0" y="2714620"/>
            <a:ext cx="2773957" cy="4143380"/>
          </a:xfrm>
          <a:prstGeom prst="rect">
            <a:avLst/>
          </a:prstGeom>
        </p:spPr>
      </p:pic>
      <p:pic>
        <p:nvPicPr>
          <p:cNvPr id="8" name="Picture 7" descr="images2.jpg"/>
          <p:cNvPicPr>
            <a:picLocks noChangeAspect="1"/>
          </p:cNvPicPr>
          <p:nvPr/>
        </p:nvPicPr>
        <p:blipFill>
          <a:blip r:embed="rId8"/>
          <a:stretch>
            <a:fillRect/>
          </a:stretch>
        </p:blipFill>
        <p:spPr>
          <a:xfrm>
            <a:off x="2143108" y="0"/>
            <a:ext cx="2771791" cy="3695721"/>
          </a:xfrm>
          <a:prstGeom prst="rect">
            <a:avLst/>
          </a:prstGeom>
        </p:spPr>
      </p:pic>
      <p:pic>
        <p:nvPicPr>
          <p:cNvPr id="11" name="Picture 10" descr="images5.jpg"/>
          <p:cNvPicPr>
            <a:picLocks noChangeAspect="1"/>
          </p:cNvPicPr>
          <p:nvPr/>
        </p:nvPicPr>
        <p:blipFill>
          <a:blip r:embed="rId9"/>
          <a:stretch>
            <a:fillRect/>
          </a:stretch>
        </p:blipFill>
        <p:spPr>
          <a:xfrm>
            <a:off x="2237975" y="2862262"/>
            <a:ext cx="2719788" cy="3995738"/>
          </a:xfrm>
          <a:prstGeom prst="rect">
            <a:avLst/>
          </a:prstGeom>
        </p:spPr>
      </p:pic>
      <p:pic>
        <p:nvPicPr>
          <p:cNvPr id="7" name="Picture 6" descr="images.jpg"/>
          <p:cNvPicPr>
            <a:picLocks noChangeAspect="1"/>
          </p:cNvPicPr>
          <p:nvPr/>
        </p:nvPicPr>
        <p:blipFill>
          <a:blip r:embed="rId10"/>
          <a:stretch>
            <a:fillRect/>
          </a:stretch>
        </p:blipFill>
        <p:spPr>
          <a:xfrm>
            <a:off x="6806411" y="0"/>
            <a:ext cx="2337589" cy="2714620"/>
          </a:xfrm>
          <a:prstGeom prst="rect">
            <a:avLst/>
          </a:prstGeom>
        </p:spPr>
      </p:pic>
      <p:pic>
        <p:nvPicPr>
          <p:cNvPr id="9" name="Picture 8" descr="images3.jpg"/>
          <p:cNvPicPr>
            <a:picLocks noChangeAspect="1"/>
          </p:cNvPicPr>
          <p:nvPr/>
        </p:nvPicPr>
        <p:blipFill>
          <a:blip r:embed="rId11"/>
          <a:stretch>
            <a:fillRect/>
          </a:stretch>
        </p:blipFill>
        <p:spPr>
          <a:xfrm>
            <a:off x="4786314" y="0"/>
            <a:ext cx="2109800" cy="3257780"/>
          </a:xfrm>
          <a:prstGeom prst="rect">
            <a:avLst/>
          </a:prstGeom>
        </p:spPr>
      </p:pic>
      <p:sp>
        <p:nvSpPr>
          <p:cNvPr id="2" name="Title 1"/>
          <p:cNvSpPr>
            <a:spLocks noGrp="1"/>
          </p:cNvSpPr>
          <p:nvPr>
            <p:ph type="ctrTitle"/>
          </p:nvPr>
        </p:nvSpPr>
        <p:spPr/>
        <p:txBody>
          <a:bodyPr>
            <a:noAutofit/>
          </a:bodyPr>
          <a:lstStyle/>
          <a:p>
            <a:r>
              <a:rPr lang="es-ES" sz="9600" dirty="0" smtClean="0">
                <a:solidFill>
                  <a:schemeClr val="accent2">
                    <a:lumMod val="75000"/>
                  </a:schemeClr>
                </a:solidFill>
                <a:latin typeface="Algerian" pitchFamily="82" charset="0"/>
              </a:rPr>
              <a:t>Erik Erikson</a:t>
            </a:r>
            <a:endParaRPr lang="es-ES" sz="9600" dirty="0">
              <a:solidFill>
                <a:schemeClr val="accent2">
                  <a:lumMod val="75000"/>
                </a:schemeClr>
              </a:solidFill>
              <a:latin typeface="Algerian" pitchFamily="82" charset="0"/>
            </a:endParaRPr>
          </a:p>
        </p:txBody>
      </p:sp>
      <p:sp>
        <p:nvSpPr>
          <p:cNvPr id="3" name="Subtitle 2"/>
          <p:cNvSpPr>
            <a:spLocks noGrp="1"/>
          </p:cNvSpPr>
          <p:nvPr>
            <p:ph type="subTitle" idx="1"/>
          </p:nvPr>
        </p:nvSpPr>
        <p:spPr/>
        <p:txBody>
          <a:bodyPr/>
          <a:lstStyle/>
          <a:p>
            <a:endParaRPr lang="en-US" dirty="0"/>
          </a:p>
        </p:txBody>
      </p:sp>
      <p:sp>
        <p:nvSpPr>
          <p:cNvPr id="4" name="Rounded Rectangle 3"/>
          <p:cNvSpPr/>
          <p:nvPr/>
        </p:nvSpPr>
        <p:spPr>
          <a:xfrm>
            <a:off x="2000232" y="4714884"/>
            <a:ext cx="5572164" cy="15716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dirty="0"/>
          </a:p>
        </p:txBody>
      </p:sp>
      <p:sp>
        <p:nvSpPr>
          <p:cNvPr id="5" name="TextBox 4"/>
          <p:cNvSpPr txBox="1"/>
          <p:nvPr/>
        </p:nvSpPr>
        <p:spPr>
          <a:xfrm>
            <a:off x="2285984" y="4857760"/>
            <a:ext cx="5000660" cy="1200329"/>
          </a:xfrm>
          <a:prstGeom prst="rect">
            <a:avLst/>
          </a:prstGeom>
          <a:noFill/>
        </p:spPr>
        <p:txBody>
          <a:bodyPr wrap="square" rtlCol="0">
            <a:spAutoFit/>
          </a:bodyPr>
          <a:lstStyle/>
          <a:p>
            <a:r>
              <a:rPr lang="es-ES" sz="7200" dirty="0" smtClean="0">
                <a:solidFill>
                  <a:schemeClr val="accent2">
                    <a:lumMod val="75000"/>
                  </a:schemeClr>
                </a:solidFill>
                <a:latin typeface="Algerian" pitchFamily="82" charset="0"/>
              </a:rPr>
              <a:t>1902-1994</a:t>
            </a:r>
            <a:endParaRPr lang="es-ES" sz="7200" dirty="0">
              <a:solidFill>
                <a:schemeClr val="accent2">
                  <a:lumMod val="75000"/>
                </a:schemeClr>
              </a:solidFill>
              <a:latin typeface="Algerian" pitchFamily="8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99000">
              <a:srgbClr val="D6B19C">
                <a:alpha val="0"/>
              </a:srgbClr>
            </a:gs>
            <a:gs pos="30000">
              <a:srgbClr val="D49E6C"/>
            </a:gs>
            <a:gs pos="70000">
              <a:srgbClr val="A65528"/>
            </a:gs>
            <a:gs pos="100000">
              <a:srgbClr val="663012"/>
            </a:gs>
          </a:gsLst>
          <a:path path="shap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Autofit/>
          </a:bodyPr>
          <a:lstStyle/>
          <a:p>
            <a:r>
              <a:rPr lang="en-US" sz="5400" dirty="0" smtClean="0">
                <a:latin typeface="Showcard Gothic" pitchFamily="82" charset="0"/>
              </a:rPr>
              <a:t>Ego and development theory!</a:t>
            </a:r>
            <a:endParaRPr lang="en-US" sz="5400" dirty="0">
              <a:latin typeface="Showcard Gothic" pitchFamily="82" charset="0"/>
            </a:endParaRPr>
          </a:p>
        </p:txBody>
      </p:sp>
      <p:sp>
        <p:nvSpPr>
          <p:cNvPr id="3" name="Content Placeholder 2"/>
          <p:cNvSpPr>
            <a:spLocks noGrp="1"/>
          </p:cNvSpPr>
          <p:nvPr>
            <p:ph idx="1"/>
          </p:nvPr>
        </p:nvSpPr>
        <p:spPr>
          <a:xfrm>
            <a:off x="428596" y="1785926"/>
            <a:ext cx="8229600" cy="4525963"/>
          </a:xfrm>
        </p:spPr>
        <p:txBody>
          <a:bodyPr>
            <a:normAutofit fontScale="62500" lnSpcReduction="20000"/>
          </a:bodyPr>
          <a:lstStyle/>
          <a:p>
            <a:r>
              <a:rPr lang="en-US" dirty="0" smtClean="0"/>
              <a:t>“Erikson's greatest innovation was to postulate not five stages of development, as Sigmund Freud had done with his psychosexual stages, but eight. Erik Erikson believed that every human being goes through a certain number of stages to reach his or her full development, theorizing eight stages, that a human being goes through from birth to death. (Childhood and Society-Erik Erikson) Erikson elaborated Freud's genital stage into adolescence, and added three stages of adulthood. His widow Joan Serson Erikson elaborated on his model before her death, adding a ninth stage (old age) to it, taking into consideration the increasing life expectancy in Western cultures. Erikson is also credited with being one of the originators of Ego psychology, which stressed the role of the ego as being more than a servant of the id. According to Erikson, the environment in which a child lived was crucial to providing growth, adjustment, a source of self awareness and identity. His 1969 book </a:t>
            </a:r>
            <a:r>
              <a:rPr lang="en-US" i="1" dirty="0" smtClean="0"/>
              <a:t>Gandhi's Truth</a:t>
            </a:r>
            <a:r>
              <a:rPr lang="en-US" dirty="0" smtClean="0"/>
              <a:t>, which focused more on his theory as applied to later phases in the life cycle, won Erikson a Pulitzer Prize and a U.S. National Book Award.</a:t>
            </a:r>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DDEBCF">
                <a:alpha val="12000"/>
              </a:srgbClr>
            </a:gs>
            <a:gs pos="50000">
              <a:srgbClr val="9CB86E"/>
            </a:gs>
            <a:gs pos="100000">
              <a:srgbClr val="156B13"/>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Wide Latin" pitchFamily="18" charset="0"/>
              </a:rPr>
              <a:t>Personality theory</a:t>
            </a:r>
            <a:r>
              <a:rPr lang="es-ES" sz="5400" dirty="0" smtClean="0">
                <a:latin typeface="Wide Latin" pitchFamily="18" charset="0"/>
              </a:rPr>
              <a:t>!</a:t>
            </a:r>
            <a:endParaRPr lang="es-ES" sz="5400" dirty="0">
              <a:latin typeface="Wide Latin" pitchFamily="18" charset="0"/>
            </a:endParaRPr>
          </a:p>
        </p:txBody>
      </p:sp>
      <p:sp>
        <p:nvSpPr>
          <p:cNvPr id="3" name="Content Placeholder 2"/>
          <p:cNvSpPr>
            <a:spLocks noGrp="1"/>
          </p:cNvSpPr>
          <p:nvPr>
            <p:ph idx="1"/>
          </p:nvPr>
        </p:nvSpPr>
        <p:spPr/>
        <p:txBody>
          <a:bodyPr>
            <a:normAutofit lnSpcReduction="10000"/>
          </a:bodyPr>
          <a:lstStyle/>
          <a:p>
            <a:r>
              <a:rPr lang="en-US" dirty="0" smtClean="0"/>
              <a:t>Erikson was a Neo-Freudian. He has been described as an "ego psychologist" studying the stages of development, spanning the entire lifespan. Each of Erikson's stages of psychosocial development are marked by a conflict, for which successful resolution will result in a favorable outcome, for example, trust vs. mistrust, and by an important event that this conflict resolves itself around, for example, meaning of one's life.</a:t>
            </a:r>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48000">
              <a:srgbClr val="E6DCAC">
                <a:alpha val="0"/>
              </a:srgbClr>
            </a:gs>
            <a:gs pos="12000">
              <a:srgbClr val="E6D78A"/>
            </a:gs>
            <a:gs pos="30000">
              <a:srgbClr val="C7AC4C"/>
            </a:gs>
            <a:gs pos="45000">
              <a:srgbClr val="E6D78A"/>
            </a:gs>
            <a:gs pos="77000">
              <a:srgbClr val="C7AC4C"/>
            </a:gs>
            <a:gs pos="100000">
              <a:srgbClr val="E6DCAC"/>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latin typeface="Viner Hand ITC" pitchFamily="66" charset="0"/>
              </a:rPr>
              <a:t>Personality theory part2</a:t>
            </a:r>
            <a:endParaRPr lang="en-US" sz="5400" dirty="0">
              <a:latin typeface="Viner Hand ITC" pitchFamily="66" charset="0"/>
            </a:endParaRPr>
          </a:p>
        </p:txBody>
      </p:sp>
      <p:sp>
        <p:nvSpPr>
          <p:cNvPr id="3" name="Content Placeholder 2"/>
          <p:cNvSpPr>
            <a:spLocks noGrp="1"/>
          </p:cNvSpPr>
          <p:nvPr>
            <p:ph idx="1"/>
          </p:nvPr>
        </p:nvSpPr>
        <p:spPr/>
        <p:txBody>
          <a:bodyPr>
            <a:normAutofit fontScale="70000" lnSpcReduction="20000"/>
          </a:bodyPr>
          <a:lstStyle/>
          <a:p>
            <a:r>
              <a:rPr lang="en-US" dirty="0" smtClean="0"/>
              <a:t>Favorable outcomes of each stage are sometimes known as "virtues", a term used, in the context of Eriksonian work, as it is applied to medicines, meaning "potencies." For example, the virtue that would emerge from successful resolution. Oddly, and certainly counter-intuitively, Erikson's research suggests that each individual must learn how to hold both extremes of each specific life-stage challenge in tension with one another, not rejecting one end of the tension or the other. Only when both extremes in a life-stage challenge are understood and accepted as both required and useful, can the optimal virtue for that stage surface. Thus, 'trust' and 'mis-trust' must both be understood and accepted, in order for realistic 'hope' to emerge as a viable solution at the first stage. Similarly, 'integrity' and 'despair' must both be understood and embraced, in order for actionable 'wisdom' to emerge as a viable solution at the last stage.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77000">
              <a:srgbClr val="8488C4">
                <a:alpha val="62000"/>
              </a:srgbClr>
            </a:gs>
            <a:gs pos="53000">
              <a:srgbClr val="D4DEFF"/>
            </a:gs>
            <a:gs pos="83000">
              <a:srgbClr val="D4DEFF"/>
            </a:gs>
            <a:gs pos="100000">
              <a:srgbClr val="96AB94"/>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latin typeface="Lucida Calligraphy" pitchFamily="66" charset="0"/>
              </a:rPr>
              <a:t>Stages</a:t>
            </a:r>
            <a:r>
              <a:rPr lang="es-ES" sz="7200" dirty="0" smtClean="0">
                <a:latin typeface="Lucida Calligraphy" pitchFamily="66" charset="0"/>
              </a:rPr>
              <a:t>!</a:t>
            </a:r>
            <a:endParaRPr lang="es-ES" sz="7200" dirty="0">
              <a:latin typeface="Lucida Calligraphy" pitchFamily="66" charset="0"/>
            </a:endParaRPr>
          </a:p>
        </p:txBody>
      </p:sp>
      <p:sp>
        <p:nvSpPr>
          <p:cNvPr id="3" name="Content Placeholder 2"/>
          <p:cNvSpPr>
            <a:spLocks noGrp="1"/>
          </p:cNvSpPr>
          <p:nvPr>
            <p:ph idx="1"/>
          </p:nvPr>
        </p:nvSpPr>
        <p:spPr/>
        <p:txBody>
          <a:bodyPr>
            <a:normAutofit fontScale="62500" lnSpcReduction="20000"/>
          </a:bodyPr>
          <a:lstStyle/>
          <a:p>
            <a:r>
              <a:rPr lang="en-US" dirty="0" smtClean="0"/>
              <a:t>The Erikson life-stage virtues, in the order of the stages in which they may be acquired, are:</a:t>
            </a:r>
          </a:p>
          <a:p>
            <a:pPr lvl="1"/>
            <a:r>
              <a:rPr lang="en-US" dirty="0" smtClean="0"/>
              <a:t>hope - Basic Trust vs. Mistrust - Infant stage. Does the child believe its caregivers to be reliable? </a:t>
            </a:r>
          </a:p>
          <a:p>
            <a:pPr lvl="1"/>
            <a:r>
              <a:rPr lang="en-US" dirty="0" smtClean="0"/>
              <a:t>Will - Autonomy vs. Shame and Doubt - Toddler stage. Child needs to learn to explore the world. Bad if the parent is too smothering or completely neglectful. </a:t>
            </a:r>
          </a:p>
          <a:p>
            <a:pPr lvl="1"/>
            <a:r>
              <a:rPr lang="en-US" dirty="0" smtClean="0"/>
              <a:t>purpose - Initiative vs. Guilt - Kindergarten - Can the child plan or do things on his own, such as dress him or herself. If "guilty" about making his or her own choices, the child will not function well. Erikson has a positive outlook on this stage, saying that most guilt is quickly compensated by a sense of accomplishment. </a:t>
            </a:r>
          </a:p>
          <a:p>
            <a:pPr lvl="1"/>
            <a:r>
              <a:rPr lang="en-US" dirty="0" smtClean="0"/>
              <a:t>Competence - Industry vs. Inferiority - Around age 6 to puberty. Child comparing self worth to others (such as in a classroom environment). Child can recognize major disparities in personal abilities relative to other children. Erikson places some emphasis on the teacher, who should ensure that children do not feel inferior.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58000">
              <a:schemeClr val="accent2">
                <a:lumMod val="60000"/>
                <a:lumOff val="40000"/>
              </a:schemeClr>
            </a:gs>
            <a:gs pos="13000">
              <a:srgbClr val="F8B049"/>
            </a:gs>
            <a:gs pos="21001">
              <a:srgbClr val="F8B049"/>
            </a:gs>
            <a:gs pos="63000">
              <a:srgbClr val="FEE7F2"/>
            </a:gs>
            <a:gs pos="67000">
              <a:srgbClr val="F952A0"/>
            </a:gs>
            <a:gs pos="69000">
              <a:srgbClr val="C50849"/>
            </a:gs>
            <a:gs pos="82001">
              <a:srgbClr val="B43E85"/>
            </a:gs>
            <a:gs pos="100000">
              <a:srgbClr val="F8B049"/>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latin typeface="Harlow Solid Italic" pitchFamily="82" charset="0"/>
              </a:rPr>
              <a:t>Stages</a:t>
            </a:r>
            <a:r>
              <a:rPr lang="es-ES" sz="7200" dirty="0" smtClean="0">
                <a:latin typeface="Harlow Solid Italic" pitchFamily="82" charset="0"/>
              </a:rPr>
              <a:t> part2</a:t>
            </a:r>
            <a:endParaRPr lang="es-ES" sz="7200" dirty="0">
              <a:latin typeface="Harlow Solid Italic" pitchFamily="82" charset="0"/>
            </a:endParaRPr>
          </a:p>
        </p:txBody>
      </p:sp>
      <p:sp>
        <p:nvSpPr>
          <p:cNvPr id="3" name="Content Placeholder 2"/>
          <p:cNvSpPr>
            <a:spLocks noGrp="1"/>
          </p:cNvSpPr>
          <p:nvPr>
            <p:ph idx="1"/>
          </p:nvPr>
        </p:nvSpPr>
        <p:spPr/>
        <p:txBody>
          <a:bodyPr>
            <a:normAutofit fontScale="70000" lnSpcReduction="20000"/>
          </a:bodyPr>
          <a:lstStyle/>
          <a:p>
            <a:pPr lvl="1"/>
            <a:r>
              <a:rPr lang="en-US" dirty="0" smtClean="0"/>
              <a:t>Fidelity - Identity vs. Role Confusion - Teenager. Questioning of self. Who am I, how do I fit in? Where am I going in life? Erikson believes that if the parents allow the child to explore, they will conclude their own identity. However, if the parents continually push him/her to conform to their views, the teen will face identity confusion. </a:t>
            </a:r>
          </a:p>
          <a:p>
            <a:pPr lvl="1"/>
            <a:r>
              <a:rPr lang="en-US" dirty="0" smtClean="0"/>
              <a:t>love (in intimate relationships, work and family) - Intimacy vs. Isolation - Young adult. Who do I want to be with or date, what am I going to do with my life? Will I settle down? This stage has begun to last longer as young adults choose to stay in school and not settle. </a:t>
            </a:r>
          </a:p>
          <a:p>
            <a:pPr lvl="1"/>
            <a:r>
              <a:rPr lang="en-US" dirty="0" smtClean="0"/>
              <a:t>caring - Generosity vs. Stagnation - the Mid-life crisis. Measure accomplishments/failures. Am I satisfied or not? The need to assist the younger generation. Stagnation is the feeling of not having done anything to help the next generation. </a:t>
            </a:r>
          </a:p>
          <a:p>
            <a:pPr lvl="1"/>
            <a:r>
              <a:rPr lang="en-US" dirty="0" smtClean="0"/>
              <a:t>wisdom - Ego Integrity vs. Despair - old age. Some handle death well. Some can be bitter, unhappy, and/or dissatisfied with what they have accomplished or failed to accomplish within their life time. They reflect on the past, and either conclude at satisfaction or despair. </a:t>
            </a:r>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latin typeface="Imprint MT Shadow" pitchFamily="82" charset="0"/>
              </a:rPr>
              <a:t>Scientific support!</a:t>
            </a:r>
            <a:endParaRPr lang="en-US" sz="7200" dirty="0">
              <a:latin typeface="Imprint MT Shadow" pitchFamily="82" charset="0"/>
            </a:endParaRPr>
          </a:p>
        </p:txBody>
      </p:sp>
      <p:sp>
        <p:nvSpPr>
          <p:cNvPr id="3" name="Content Placeholder 2"/>
          <p:cNvSpPr>
            <a:spLocks noGrp="1"/>
          </p:cNvSpPr>
          <p:nvPr>
            <p:ph idx="1"/>
          </p:nvPr>
        </p:nvSpPr>
        <p:spPr>
          <a:xfrm>
            <a:off x="428596" y="1428736"/>
            <a:ext cx="8229600" cy="4525963"/>
          </a:xfrm>
        </p:spPr>
        <p:txBody>
          <a:bodyPr>
            <a:noAutofit/>
          </a:bodyPr>
          <a:lstStyle/>
          <a:p>
            <a:r>
              <a:rPr lang="en-US" sz="2500" dirty="0" smtClean="0"/>
              <a:t>Most empirical research into Erikson's theories has focused on his views regarding the attempt to establish identity during adolescence. His theoretical approach has been studied and supported, particularly regarding adolescence, by James Marcia. Marcia's work extended Erikson's by distinguishing different </a:t>
            </a:r>
            <a:r>
              <a:rPr lang="en-US" sz="2500" i="1" dirty="0" smtClean="0"/>
              <a:t>forms</a:t>
            </a:r>
            <a:r>
              <a:rPr lang="en-US" sz="2500" dirty="0" smtClean="0"/>
              <a:t> of identity, and there is some empirical evidence that those people who form the most coherent self-concept in adolescence are those who are most able to make intimate attachments in early adulthood. This supports Eriksonian theory, in that it suggests that those best equipped to resolve the crisis of early adulthood are those who have most successfully resolved the crisis of adolescence.” (</a:t>
            </a:r>
            <a:r>
              <a:rPr lang="en-US" sz="2500" dirty="0" err="1" smtClean="0"/>
              <a:t>wikipedia</a:t>
            </a:r>
            <a:r>
              <a:rPr lang="en-US" sz="2500" dirty="0" smtClean="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latin typeface="Tempus Sans ITC" pitchFamily="82" charset="0"/>
              </a:rPr>
              <a:t>Bibliography</a:t>
            </a:r>
            <a:r>
              <a:rPr lang="es-ES" sz="7200" dirty="0" smtClean="0">
                <a:latin typeface="Tempus Sans ITC" pitchFamily="82" charset="0"/>
              </a:rPr>
              <a:t>!</a:t>
            </a:r>
            <a:endParaRPr lang="es-ES" sz="7200" dirty="0">
              <a:latin typeface="Tempus Sans ITC" pitchFamily="82" charset="0"/>
            </a:endParaRPr>
          </a:p>
        </p:txBody>
      </p:sp>
      <p:sp>
        <p:nvSpPr>
          <p:cNvPr id="3" name="Content Placeholder 2"/>
          <p:cNvSpPr>
            <a:spLocks noGrp="1"/>
          </p:cNvSpPr>
          <p:nvPr>
            <p:ph idx="1"/>
          </p:nvPr>
        </p:nvSpPr>
        <p:spPr/>
        <p:txBody>
          <a:bodyPr/>
          <a:lstStyle/>
          <a:p>
            <a:r>
              <a:rPr lang="es-ES" dirty="0" smtClean="0">
                <a:hlinkClick r:id="rId3"/>
              </a:rPr>
              <a:t>http://en.wikipedia.org/wiki/Erik_Erikson</a:t>
            </a:r>
            <a:endParaRPr lang="es-ES" dirty="0" smtClean="0"/>
          </a:p>
          <a:p>
            <a:r>
              <a:rPr lang="es-ES" dirty="0" smtClean="0">
                <a:hlinkClick r:id="rId4"/>
              </a:rPr>
              <a:t>http://mauve_ciel.tripod.com/biografiaspsi/id7.html</a:t>
            </a:r>
            <a:endParaRPr lang="es-ES" dirty="0" smtClean="0"/>
          </a:p>
          <a:p>
            <a:r>
              <a:rPr lang="es-ES" dirty="0" smtClean="0">
                <a:hlinkClick r:id="rId5"/>
              </a:rPr>
              <a:t>http://207.249.10.121/wb2/eMex/eMex_Etapas_del_desarrollo_humano_de_Erik_Erikson</a:t>
            </a:r>
            <a:endParaRPr lang="es-ES" dirty="0" smtClean="0"/>
          </a:p>
          <a:p>
            <a:r>
              <a:rPr lang="es-ES" dirty="0" smtClean="0">
                <a:hlinkClick r:id="rId6"/>
              </a:rPr>
              <a:t>http://www.psicologia-online.com/ebooks/personalidad/erikson.htm</a:t>
            </a:r>
            <a:endParaRPr lang="es-ES" dirty="0" smtClean="0"/>
          </a:p>
          <a:p>
            <a:endParaRPr lang="es-E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92D050"/>
                </a:solidFill>
                <a:latin typeface="Cooper Black" pitchFamily="18" charset="0"/>
                <a:cs typeface="Aharoni" pitchFamily="2" charset="-79"/>
              </a:rPr>
              <a:t>Intro.</a:t>
            </a:r>
            <a:endParaRPr lang="en-US" sz="7200" dirty="0">
              <a:solidFill>
                <a:srgbClr val="92D050"/>
              </a:solidFill>
              <a:latin typeface="Cooper Black" pitchFamily="18" charset="0"/>
              <a:cs typeface="Aharoni" pitchFamily="2" charset="-79"/>
            </a:endParaRPr>
          </a:p>
        </p:txBody>
      </p:sp>
      <p:sp>
        <p:nvSpPr>
          <p:cNvPr id="3" name="Content Placeholder 2"/>
          <p:cNvSpPr>
            <a:spLocks noGrp="1"/>
          </p:cNvSpPr>
          <p:nvPr>
            <p:ph idx="1"/>
          </p:nvPr>
        </p:nvSpPr>
        <p:spPr/>
        <p:txBody>
          <a:bodyPr/>
          <a:lstStyle/>
          <a:p>
            <a:r>
              <a:rPr lang="en-US" dirty="0">
                <a:solidFill>
                  <a:schemeClr val="bg1"/>
                </a:solidFill>
              </a:rPr>
              <a:t>Erik Homburger Erikson was born in June 15, 1902 and died in May 12, 1994. He was a Danish-German-American developmental psychologist and psychoanalyst </a:t>
            </a:r>
            <a:r>
              <a:rPr lang="en-US" dirty="0" smtClean="0">
                <a:solidFill>
                  <a:schemeClr val="bg1"/>
                </a:solidFill>
              </a:rPr>
              <a:t>. He was most known </a:t>
            </a:r>
            <a:r>
              <a:rPr lang="en-US" dirty="0">
                <a:solidFill>
                  <a:schemeClr val="bg1"/>
                </a:solidFill>
              </a:rPr>
              <a:t>for his theory on social development of human </a:t>
            </a:r>
            <a:r>
              <a:rPr lang="en-US" dirty="0" smtClean="0">
                <a:solidFill>
                  <a:schemeClr val="bg1"/>
                </a:solidFill>
              </a:rPr>
              <a:t>being and </a:t>
            </a:r>
            <a:r>
              <a:rPr lang="en-US" dirty="0">
                <a:solidFill>
                  <a:schemeClr val="bg1"/>
                </a:solidFill>
              </a:rPr>
              <a:t>for </a:t>
            </a:r>
            <a:r>
              <a:rPr lang="en-US" dirty="0" smtClean="0">
                <a:solidFill>
                  <a:schemeClr val="bg1"/>
                </a:solidFill>
              </a:rPr>
              <a:t>inventing </a:t>
            </a:r>
            <a:r>
              <a:rPr lang="en-US" dirty="0">
                <a:solidFill>
                  <a:schemeClr val="bg1"/>
                </a:solidFill>
              </a:rPr>
              <a:t>the phrase identity crisis. </a:t>
            </a:r>
            <a:r>
              <a:rPr lang="en-US" dirty="0" smtClean="0">
                <a:solidFill>
                  <a:schemeClr val="bg1"/>
                </a:solidFill>
              </a:rPr>
              <a:t>He had a son called </a:t>
            </a:r>
            <a:r>
              <a:rPr lang="en-US" dirty="0">
                <a:solidFill>
                  <a:schemeClr val="bg1"/>
                </a:solidFill>
              </a:rPr>
              <a:t>Kai T. Erikson, </a:t>
            </a:r>
            <a:r>
              <a:rPr lang="en-US" dirty="0" smtClean="0">
                <a:solidFill>
                  <a:schemeClr val="bg1"/>
                </a:solidFill>
              </a:rPr>
              <a:t>and he is now </a:t>
            </a:r>
            <a:r>
              <a:rPr lang="en-US" dirty="0">
                <a:solidFill>
                  <a:schemeClr val="bg1"/>
                </a:solidFill>
              </a:rPr>
              <a:t>a noted American sociologist</a:t>
            </a:r>
            <a:r>
              <a:rPr lang="en-US" dirty="0" smtClean="0">
                <a:solidFill>
                  <a:schemeClr val="bg1"/>
                </a:solidFill>
              </a:rPr>
              <a:t>.</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bg1"/>
                </a:solidFill>
                <a:latin typeface="Curlz MT" pitchFamily="82" charset="0"/>
              </a:rPr>
              <a:t>Early life</a:t>
            </a:r>
            <a:endParaRPr lang="en-US" sz="7200" dirty="0">
              <a:solidFill>
                <a:schemeClr val="bg1"/>
              </a:solidFill>
              <a:latin typeface="Curlz MT" pitchFamily="82" charset="0"/>
            </a:endParaRPr>
          </a:p>
        </p:txBody>
      </p:sp>
      <p:sp>
        <p:nvSpPr>
          <p:cNvPr id="3" name="Content Placeholder 2"/>
          <p:cNvSpPr>
            <a:spLocks noGrp="1"/>
          </p:cNvSpPr>
          <p:nvPr>
            <p:ph idx="1"/>
          </p:nvPr>
        </p:nvSpPr>
        <p:spPr/>
        <p:txBody>
          <a:bodyPr>
            <a:normAutofit fontScale="92500" lnSpcReduction="10000"/>
          </a:bodyPr>
          <a:lstStyle/>
          <a:p>
            <a:r>
              <a:rPr lang="en-US" sz="2800" dirty="0" smtClean="0">
                <a:solidFill>
                  <a:schemeClr val="bg1"/>
                </a:solidFill>
              </a:rPr>
              <a:t>He was interested in psychology since he was a kid. He was born in Frankfurt to Danish parents. He was born on June 15, 1902 as a result of his mother's extramarital affair, and the conditions of his birth were hidden from him in his childhood. When he was little, he was a dancer like his father. His mother, Karla Abrahamsen, came from a famous Jewish family, her mother died when she was only 13. Abrahamsen's father, Josef, was a merchant in dried goods. Karla had three older brothers. Einar, Nicolai, and Axel, they were active in local Jewish charity and helped maintain a free soup kitchen for indigent Jewish immigrants from Russia.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latin typeface="Goudy Stout" pitchFamily="18" charset="0"/>
              </a:rPr>
              <a:t>Early life part2</a:t>
            </a:r>
            <a:endParaRPr lang="en-US" sz="3500" dirty="0">
              <a:latin typeface="Goudy Stout" pitchFamily="18" charset="0"/>
            </a:endParaRPr>
          </a:p>
        </p:txBody>
      </p:sp>
      <p:sp>
        <p:nvSpPr>
          <p:cNvPr id="3" name="Content Placeholder 2"/>
          <p:cNvSpPr>
            <a:spLocks noGrp="1"/>
          </p:cNvSpPr>
          <p:nvPr>
            <p:ph idx="1"/>
          </p:nvPr>
        </p:nvSpPr>
        <p:spPr>
          <a:xfrm>
            <a:off x="428596" y="1285860"/>
            <a:ext cx="8229600" cy="4525963"/>
          </a:xfrm>
        </p:spPr>
        <p:txBody>
          <a:bodyPr>
            <a:noAutofit/>
          </a:bodyPr>
          <a:lstStyle/>
          <a:p>
            <a:r>
              <a:rPr lang="en-US" sz="2800" dirty="0" smtClean="0">
                <a:cs typeface="Aharoni" pitchFamily="2" charset="-79"/>
              </a:rPr>
              <a:t>Since Karla Abrahamsen was officially married to Jewish stockbroker Waldemar Isidor Salomonsen at the time her son was registered as Erik Salomonsen. There is no more information about his biological father, only that he was a Dane and his given name probably was Erik, and maybe that he was married at the time that Erikson was born. Karla trained to be a nurse after Erik was born. They later moved to Karlsruhe. In 1904  she married a Jewish pediatrician called Theodor Hombur</a:t>
            </a:r>
            <a:r>
              <a:rPr lang="en-US" sz="2800" dirty="0" smtClean="0"/>
              <a:t>ger. In 1909 Erik became Erik Homburger and in 1911 he was officially adopted by his stepfather.</a:t>
            </a:r>
          </a:p>
          <a:p>
            <a:endParaRPr lang="es-ES" sz="1600" dirty="0">
              <a:latin typeface="Goudy Stout"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bg1"/>
                </a:solidFill>
                <a:latin typeface="Harlow Solid Italic" pitchFamily="82" charset="0"/>
              </a:rPr>
              <a:t>Early Life part3</a:t>
            </a:r>
            <a:endParaRPr lang="en-US" sz="7200" dirty="0">
              <a:solidFill>
                <a:schemeClr val="bg1"/>
              </a:solidFill>
              <a:latin typeface="Harlow Solid Italic" pitchFamily="82" charset="0"/>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The development of identity</a:t>
            </a:r>
            <a:r>
              <a:rPr lang="en-US" dirty="0">
                <a:solidFill>
                  <a:schemeClr val="bg1"/>
                </a:solidFill>
              </a:rPr>
              <a:t> </a:t>
            </a:r>
            <a:r>
              <a:rPr lang="en-US" dirty="0" smtClean="0">
                <a:solidFill>
                  <a:schemeClr val="bg1"/>
                </a:solidFill>
              </a:rPr>
              <a:t>was one of Erikson's biggest preoccupation in his own life, and also in his theory. Erik stayed with Homburger as his second name. His real birth details were kept as secret between his mother and foster father. He was a tall, blond, blue-eyed boy who was raised in the Jewish religion. At temple school, the kids teased him for being Nordic; at grammar school, they teased him for being Jewish. His childhood has been proven to be not a very good one, being bothered by kids all his life must have been harsh. (at least he wasn´t a ginger ;))</a:t>
            </a:r>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40000">
              <a:srgbClr val="FBEAC7"/>
            </a:gs>
            <a:gs pos="17999">
              <a:srgbClr val="FEE7F2"/>
            </a:gs>
            <a:gs pos="36000">
              <a:srgbClr val="FAC77D"/>
            </a:gs>
            <a:gs pos="61000">
              <a:srgbClr val="FBA97D"/>
            </a:gs>
            <a:gs pos="82001">
              <a:srgbClr val="FBD49C"/>
            </a:gs>
            <a:gs pos="100000">
              <a:srgbClr val="FEE7F2"/>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latin typeface="Harrington" pitchFamily="82" charset="0"/>
              </a:rPr>
              <a:t>Start</a:t>
            </a:r>
            <a:r>
              <a:rPr lang="es-ES" sz="6000" dirty="0" smtClean="0">
                <a:latin typeface="Harrington" pitchFamily="82" charset="0"/>
              </a:rPr>
              <a:t> of </a:t>
            </a:r>
            <a:r>
              <a:rPr lang="en-US" sz="6000" dirty="0" smtClean="0">
                <a:latin typeface="Harrington" pitchFamily="82" charset="0"/>
              </a:rPr>
              <a:t>something</a:t>
            </a:r>
            <a:r>
              <a:rPr lang="es-ES" sz="6000" dirty="0" smtClean="0">
                <a:latin typeface="Harrington" pitchFamily="82" charset="0"/>
              </a:rPr>
              <a:t> new!</a:t>
            </a:r>
            <a:endParaRPr lang="es-ES" sz="6000" dirty="0">
              <a:latin typeface="Harrington" pitchFamily="82" charset="0"/>
            </a:endParaRPr>
          </a:p>
        </p:txBody>
      </p:sp>
      <p:sp>
        <p:nvSpPr>
          <p:cNvPr id="3" name="Content Placeholder 2"/>
          <p:cNvSpPr>
            <a:spLocks noGrp="1"/>
          </p:cNvSpPr>
          <p:nvPr>
            <p:ph idx="1"/>
          </p:nvPr>
        </p:nvSpPr>
        <p:spPr/>
        <p:txBody>
          <a:bodyPr>
            <a:normAutofit lnSpcReduction="10000"/>
          </a:bodyPr>
          <a:lstStyle/>
          <a:p>
            <a:r>
              <a:rPr lang="en-US" dirty="0" smtClean="0"/>
              <a:t>Erikson was a student and teacher of arts. He studied psychoanalysis at the Vienna Psychoanalytic Institute and, for child development, he also studied in the Montessori method of education. In a private school in Vienna, where he taught,  he met Sigmund Freud´s daughter, Anna Freud. When Erikson underwent psychoanalysis, the experience made him decide to become an analyst himself.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chemeClr val="bg1"/>
                </a:solidFill>
                <a:latin typeface="Jokerman" pitchFamily="82" charset="0"/>
              </a:rPr>
              <a:t>Life in U.S.A.</a:t>
            </a:r>
            <a:r>
              <a:rPr lang="es-ES" sz="7200" dirty="0" smtClean="0">
                <a:solidFill>
                  <a:schemeClr val="bg1"/>
                </a:solidFill>
                <a:latin typeface="Jokerman" pitchFamily="82" charset="0"/>
              </a:rPr>
              <a:t>!</a:t>
            </a:r>
            <a:endParaRPr lang="es-ES" sz="7200" dirty="0">
              <a:solidFill>
                <a:schemeClr val="bg1"/>
              </a:solidFill>
              <a:latin typeface="Jokerman" pitchFamily="82" charset="0"/>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solidFill>
              </a:rPr>
              <a:t>As soon as Erickson graduated from the Vienna Psychoanalytic Institute in 1933, the Nazis came to power in Germany. He decided to emigrate with his wife, first they went to Denmark and then they left towards the United States. Here he became the first child psychoanalyst in Boston. Erik had many different jobs: at Massachusetts General Hospital, the Judge Baker Guidance Center, and at Harvard’s Medical School and Psychological Clinic. He was definitely an exceptional clinician.</a:t>
            </a:r>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56000">
              <a:srgbClr val="000000">
                <a:alpha val="39000"/>
              </a:srgbClr>
            </a:gs>
            <a:gs pos="20000">
              <a:srgbClr val="000040"/>
            </a:gs>
            <a:gs pos="50000">
              <a:srgbClr val="400040"/>
            </a:gs>
            <a:gs pos="75000">
              <a:srgbClr val="8F0040"/>
            </a:gs>
            <a:gs pos="89999">
              <a:srgbClr val="F27300"/>
            </a:gs>
            <a:gs pos="100000">
              <a:srgbClr val="FFBF00"/>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6000" dirty="0" smtClean="0">
                <a:solidFill>
                  <a:schemeClr val="bg1"/>
                </a:solidFill>
                <a:latin typeface="Kristen ITC" pitchFamily="66" charset="0"/>
              </a:rPr>
              <a:t>Life in U.S.A. part2</a:t>
            </a:r>
            <a:endParaRPr lang="en-US" sz="6000" dirty="0">
              <a:solidFill>
                <a:schemeClr val="bg1"/>
              </a:solidFill>
              <a:latin typeface="Kristen ITC"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solidFill>
                  <a:schemeClr val="bg1"/>
                </a:solidFill>
              </a:rPr>
              <a:t>In 1936, he accepted a position at Yale University. There he worked at the Institute of Human Relations and also taught at the Medical School. After spending a year observing children on a Sioux reservation in South Dakota, he joined the faculty of the University of California</a:t>
            </a:r>
            <a:r>
              <a:rPr lang="en-US" dirty="0">
                <a:solidFill>
                  <a:schemeClr val="bg1"/>
                </a:solidFill>
              </a:rPr>
              <a:t> </a:t>
            </a:r>
            <a:r>
              <a:rPr lang="en-US" dirty="0" smtClean="0">
                <a:solidFill>
                  <a:schemeClr val="bg1"/>
                </a:solidFill>
              </a:rPr>
              <a:t>at Berkeley, where he was affiliated with the Institute of Child Welfare, and opened a private practice as well. In California, Erikson also studied children of the Yurok Native American tribe.</a:t>
            </a:r>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44000">
              <a:srgbClr val="000000">
                <a:alpha val="48000"/>
              </a:srgbClr>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43000"/>
          </a:xfrm>
        </p:spPr>
        <p:txBody>
          <a:bodyPr>
            <a:noAutofit/>
          </a:bodyPr>
          <a:lstStyle/>
          <a:p>
            <a:r>
              <a:rPr lang="es-ES" sz="7200" dirty="0" err="1" smtClean="0">
                <a:solidFill>
                  <a:schemeClr val="bg1"/>
                </a:solidFill>
                <a:latin typeface="Playbill" pitchFamily="82" charset="0"/>
              </a:rPr>
              <a:t>Life</a:t>
            </a:r>
            <a:r>
              <a:rPr lang="es-ES" sz="7200" dirty="0" smtClean="0">
                <a:solidFill>
                  <a:schemeClr val="bg1"/>
                </a:solidFill>
                <a:latin typeface="Playbill" pitchFamily="82" charset="0"/>
              </a:rPr>
              <a:t> in U.S.A. part3</a:t>
            </a:r>
            <a:endParaRPr lang="es-ES" sz="7200" dirty="0">
              <a:solidFill>
                <a:schemeClr val="bg1"/>
              </a:solidFill>
              <a:latin typeface="Playbill" pitchFamily="82" charset="0"/>
            </a:endParaRPr>
          </a:p>
        </p:txBody>
      </p:sp>
      <p:sp>
        <p:nvSpPr>
          <p:cNvPr id="3" name="Content Placeholder 2"/>
          <p:cNvSpPr>
            <a:spLocks noGrp="1"/>
          </p:cNvSpPr>
          <p:nvPr>
            <p:ph idx="1"/>
          </p:nvPr>
        </p:nvSpPr>
        <p:spPr>
          <a:xfrm>
            <a:off x="428596" y="1285860"/>
            <a:ext cx="8229600" cy="4857784"/>
          </a:xfrm>
        </p:spPr>
        <p:txBody>
          <a:bodyPr>
            <a:normAutofit fontScale="70000" lnSpcReduction="20000"/>
          </a:bodyPr>
          <a:lstStyle/>
          <a:p>
            <a:r>
              <a:rPr lang="en-US" sz="3600" dirty="0" smtClean="0">
                <a:solidFill>
                  <a:schemeClr val="bg1"/>
                </a:solidFill>
              </a:rPr>
              <a:t>After publishing the book for which Erikson is best known, </a:t>
            </a:r>
            <a:r>
              <a:rPr lang="en-US" sz="3600" i="1" dirty="0" smtClean="0">
                <a:solidFill>
                  <a:schemeClr val="bg1"/>
                </a:solidFill>
              </a:rPr>
              <a:t>Childhood and Society</a:t>
            </a:r>
            <a:r>
              <a:rPr lang="en-US" sz="3600" dirty="0" smtClean="0">
                <a:solidFill>
                  <a:schemeClr val="bg1"/>
                </a:solidFill>
              </a:rPr>
              <a:t>, in 1950, he left the University of California when professors there were asked to sign loyalty oaths. He spent ten years working and teaching at the Austen Riggs Center, a prominent psychiatric treatment facility in Stockbridge, Massachusetts, where he worked with emotionally troubled young people.</a:t>
            </a:r>
          </a:p>
          <a:p>
            <a:r>
              <a:rPr lang="en-US" sz="3600" dirty="0" smtClean="0">
                <a:solidFill>
                  <a:schemeClr val="bg1"/>
                </a:solidFill>
              </a:rPr>
              <a:t>In the 1960s, Erikson returned to Harvard as a professor of human development and remained at the university until his retirement in 1970. In 1973 the National Endowment for the Humanities selected Erikson for the Jefferson Lecture, the U.S. federal government's highest honor for achievement in the humanities. Erikson's lecture was entitled "Dimensions of a New Identity."</a:t>
            </a:r>
            <a:endParaRPr lang="en-US" sz="3600" b="1" dirty="0" smtClean="0">
              <a:solidFill>
                <a:schemeClr val="bg1"/>
              </a:solidFill>
            </a:endParaRPr>
          </a:p>
          <a:p>
            <a:endParaRPr lang="es-E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1885</Words>
  <Application>Microsoft Office PowerPoint</Application>
  <PresentationFormat>On-screen Show (4:3)</PresentationFormat>
  <Paragraphs>59</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Erik Erikson</vt:lpstr>
      <vt:lpstr>Intro.</vt:lpstr>
      <vt:lpstr>Early life</vt:lpstr>
      <vt:lpstr>Early life part2</vt:lpstr>
      <vt:lpstr>Early Life part3</vt:lpstr>
      <vt:lpstr>Start of something new!</vt:lpstr>
      <vt:lpstr>Life in U.S.A.!</vt:lpstr>
      <vt:lpstr>Life in U.S.A. part2</vt:lpstr>
      <vt:lpstr>Life in U.S.A. part3</vt:lpstr>
      <vt:lpstr>Ego and development theory!</vt:lpstr>
      <vt:lpstr>Personality theory!</vt:lpstr>
      <vt:lpstr>Personality theory part2</vt:lpstr>
      <vt:lpstr>Stages!</vt:lpstr>
      <vt:lpstr>Stages part2</vt:lpstr>
      <vt:lpstr>Scientific support!</vt:lpstr>
      <vt:lpstr>Bibliography!</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Comp13</cp:lastModifiedBy>
  <cp:revision>29</cp:revision>
  <dcterms:created xsi:type="dcterms:W3CDTF">2009-09-21T02:26:08Z</dcterms:created>
  <dcterms:modified xsi:type="dcterms:W3CDTF">2009-10-08T17:13:57Z</dcterms:modified>
</cp:coreProperties>
</file>